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398" r:id="rId11"/>
    <p:sldId id="399" r:id="rId12"/>
    <p:sldId id="407" r:id="rId13"/>
    <p:sldId id="380" r:id="rId14"/>
    <p:sldId id="381" r:id="rId15"/>
    <p:sldId id="395" r:id="rId16"/>
    <p:sldId id="405"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398"/>
            <p14:sldId id="399"/>
            <p14:sldId id="407"/>
            <p14:sldId id="380"/>
            <p14:sldId id="381"/>
            <p14:sldId id="395"/>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9C44"/>
    <a:srgbClr val="6DBD6D"/>
    <a:srgbClr val="E35457"/>
    <a:srgbClr val="3F97A4"/>
    <a:srgbClr val="7C0019"/>
    <a:srgbClr val="2B317C"/>
    <a:srgbClr val="32AE33"/>
    <a:srgbClr val="002060"/>
    <a:srgbClr val="3328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5" autoAdjust="0"/>
    <p:restoredTop sz="92927" autoAdjust="0"/>
  </p:normalViewPr>
  <p:slideViewPr>
    <p:cSldViewPr snapToGrid="0">
      <p:cViewPr varScale="1">
        <p:scale>
          <a:sx n="148" d="100"/>
          <a:sy n="148" d="100"/>
        </p:scale>
        <p:origin x="232" y="200"/>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2019/7/21</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2019/7/21</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7.xml"/><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3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5.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6.png"/><Relationship Id="rId9"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296786" y="5021289"/>
            <a:ext cx="46217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p>
          <a:p>
            <a:pPr algn="just"/>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吸引効果がどのように作用しているのか明らかでない。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164522" y="4523851"/>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267986" y="5021289"/>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B43C55B-75F1-0E40-B895-5776709CB504}"/>
              </a:ext>
            </a:extLst>
          </p:cNvPr>
          <p:cNvCxnSpPr>
            <a:cxnSpLocks/>
          </p:cNvCxnSpPr>
          <p:nvPr/>
        </p:nvCxnSpPr>
        <p:spPr>
          <a:xfrm flipV="1">
            <a:off x="1851239" y="1806958"/>
            <a:ext cx="4052091" cy="148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803D0F6-838D-8A4A-8443-77D09C6BE608}"/>
              </a:ext>
            </a:extLst>
          </p:cNvPr>
          <p:cNvCxnSpPr>
            <a:cxnSpLocks/>
          </p:cNvCxnSpPr>
          <p:nvPr/>
        </p:nvCxnSpPr>
        <p:spPr>
          <a:xfrm>
            <a:off x="1807468" y="3823752"/>
            <a:ext cx="4095862" cy="502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330" y="1806958"/>
            <a:ext cx="2510008" cy="2510008"/>
          </a:xfrm>
          <a:prstGeom prst="rect">
            <a:avLst/>
          </a:prstGeom>
          <a:ln w="19050">
            <a:solidFill>
              <a:schemeClr val="tx1"/>
            </a:solidFill>
          </a:ln>
        </p:spPr>
      </p:pic>
      <p:sp>
        <p:nvSpPr>
          <p:cNvPr id="13" name="下矢印 12"/>
          <p:cNvSpPr/>
          <p:nvPr/>
        </p:nvSpPr>
        <p:spPr>
          <a:xfrm>
            <a:off x="7645710" y="3630309"/>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3B43C55B-75F1-0E40-B895-5776709CB504}"/>
              </a:ext>
            </a:extLst>
          </p:cNvPr>
          <p:cNvCxnSpPr>
            <a:cxnSpLocks/>
          </p:cNvCxnSpPr>
          <p:nvPr/>
        </p:nvCxnSpPr>
        <p:spPr>
          <a:xfrm>
            <a:off x="5755637" y="3702451"/>
            <a:ext cx="1018094"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5322004" y="3155696"/>
            <a:ext cx="433633" cy="646331"/>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下杵</a:t>
            </a:r>
            <a:endParaRPr kumimoji="1" lang="ja-JP" altLang="en-US" dirty="0">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a:p>
            <a:r>
              <a:rPr lang="en-US" altLang="ja-JP" sz="1000" dirty="0">
                <a:latin typeface="Arial" panose="020B0604020202020204" pitchFamily="34" charset="0"/>
                <a:cs typeface="Arial" panose="020B0604020202020204" pitchFamily="34" charset="0"/>
              </a:rPr>
              <a:t>[2] C. –Y. Wu, Y. </a:t>
            </a:r>
            <a:r>
              <a:rPr lang="en-US" altLang="ja-JP" sz="1000" dirty="0" err="1">
                <a:latin typeface="Arial" panose="020B0604020202020204" pitchFamily="34" charset="0"/>
                <a:cs typeface="Arial" panose="020B0604020202020204" pitchFamily="34" charset="0"/>
              </a:rPr>
              <a:t>Guo</a:t>
            </a:r>
            <a:r>
              <a:rPr lang="en-US" altLang="ja-JP" sz="1000" dirty="0">
                <a:latin typeface="Arial" panose="020B0604020202020204" pitchFamily="34" charset="0"/>
                <a:cs typeface="Arial" panose="020B0604020202020204" pitchFamily="34" charset="0"/>
              </a:rPr>
              <a:t>, 2012</a:t>
            </a: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1"/>
                </p:tgtEl>
              </p:cMediaNode>
            </p:video>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51839" y="1475511"/>
            <a:ext cx="616803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をつくりだして</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いることが実験により明らかになった。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46869" y="2459467"/>
            <a:ext cx="617300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降下速度は吸引効果の作用に大きく影響を与えており、その値が大きくなるほど充填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効率が上昇することが示唆されている。</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11320" y="250507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8C0B001-A0D6-A14F-A918-6EE4BF3F64D0}"/>
              </a:ext>
            </a:extLst>
          </p:cNvPr>
          <p:cNvSpPr txBox="1"/>
          <p:nvPr/>
        </p:nvSpPr>
        <p:spPr>
          <a:xfrm>
            <a:off x="146149" y="1020831"/>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は低圧領域をつくりだす</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146149" y="2013072"/>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下杵の降下速度が鍵</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吸引効果の作用を数値シミュレーションを用いて分析する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51E3F494-DFEB-4B7B-BF5D-6DC364459FDF}"/>
              </a:ext>
            </a:extLst>
          </p:cNvPr>
          <p:cNvSpPr/>
          <p:nvPr/>
        </p:nvSpPr>
        <p:spPr>
          <a:xfrm>
            <a:off x="410869" y="151224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正方形/長方形 18">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a:p>
            <a:r>
              <a:rPr lang="en-US" altLang="ja-JP" sz="1000" dirty="0">
                <a:latin typeface="Arial" panose="020B0604020202020204" pitchFamily="34" charset="0"/>
                <a:cs typeface="Arial" panose="020B0604020202020204" pitchFamily="34" charset="0"/>
              </a:rPr>
              <a:t>[2] C. –Y. Wu, Y. </a:t>
            </a:r>
            <a:r>
              <a:rPr lang="en-US" altLang="ja-JP" sz="1000" dirty="0" err="1">
                <a:latin typeface="Arial" panose="020B0604020202020204" pitchFamily="34" charset="0"/>
                <a:cs typeface="Arial" panose="020B0604020202020204" pitchFamily="34" charset="0"/>
              </a:rPr>
              <a:t>Guo</a:t>
            </a:r>
            <a:r>
              <a:rPr lang="en-US" altLang="ja-JP" sz="1000" dirty="0">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2DFC3633-BC81-47E0-B028-6FEFC1104494}"/>
              </a:ext>
            </a:extLst>
          </p:cNvPr>
          <p:cNvSpPr txBox="1"/>
          <p:nvPr/>
        </p:nvSpPr>
        <p:spPr>
          <a:xfrm>
            <a:off x="446869" y="3516527"/>
            <a:ext cx="6173007"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実験ではセンサの干渉や現象の観測の難しさのため</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現象の分析が</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id="{974C79EA-8A63-4D4B-8A89-C03D922E2A75}"/>
              </a:ext>
            </a:extLst>
          </p:cNvPr>
          <p:cNvSpPr/>
          <p:nvPr/>
        </p:nvSpPr>
        <p:spPr>
          <a:xfrm>
            <a:off x="411320" y="3565011"/>
            <a:ext cx="36000" cy="216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23" name="テキスト ボックス 22">
            <a:extLst>
              <a:ext uri="{FF2B5EF4-FFF2-40B4-BE49-F238E27FC236}">
                <a16:creationId xmlns:a16="http://schemas.microsoft.com/office/drawing/2014/main" id="{7698C3BB-716A-AE45-89BB-89A7A0FA5B91}"/>
              </a:ext>
            </a:extLst>
          </p:cNvPr>
          <p:cNvSpPr txBox="1"/>
          <p:nvPr/>
        </p:nvSpPr>
        <p:spPr>
          <a:xfrm>
            <a:off x="146149" y="3073006"/>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による分析が</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難しい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8" name="図 17">
            <a:extLst>
              <a:ext uri="{FF2B5EF4-FFF2-40B4-BE49-F238E27FC236}">
                <a16:creationId xmlns:a16="http://schemas.microsoft.com/office/drawing/2014/main" id="{F1AC2105-0F59-4A46-9E16-210D44C4474F}"/>
              </a:ext>
            </a:extLst>
          </p:cNvPr>
          <p:cNvPicPr>
            <a:picLocks noChangeAspect="1"/>
          </p:cNvPicPr>
          <p:nvPr/>
        </p:nvPicPr>
        <p:blipFill rotWithShape="1">
          <a:blip r:embed="rId3">
            <a:extLst>
              <a:ext uri="{28A0092B-C50C-407E-A947-70E740481C1C}">
                <a14:useLocalDpi xmlns:a14="http://schemas.microsoft.com/office/drawing/2010/main" val="0"/>
              </a:ext>
            </a:extLst>
          </a:blip>
          <a:srcRect l="9814" r="10051"/>
          <a:stretch/>
        </p:blipFill>
        <p:spPr>
          <a:xfrm>
            <a:off x="6881012" y="1391408"/>
            <a:ext cx="2011376" cy="2510008"/>
          </a:xfrm>
          <a:prstGeom prst="rect">
            <a:avLst/>
          </a:prstGeom>
          <a:ln w="19050">
            <a:solidFill>
              <a:schemeClr val="tx1"/>
            </a:solidFill>
          </a:ln>
        </p:spPr>
      </p:pic>
    </p:spTree>
    <p:extLst>
      <p:ext uri="{BB962C8B-B14F-4D97-AF65-F5344CB8AC3E}">
        <p14:creationId xmlns:p14="http://schemas.microsoft.com/office/powerpoint/2010/main" val="3817120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mc:Choice xmlns:a14="http://schemas.microsoft.com/office/drawing/2010/main"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76" y="2151316"/>
            <a:ext cx="3203377" cy="3760486"/>
          </a:xfrm>
          <a:prstGeom prst="rect">
            <a:avLst/>
          </a:prstGeom>
        </p:spPr>
      </p:pic>
      <p:pic>
        <p:nvPicPr>
          <p:cNvPr id="5"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511" r="18824"/>
          <a:stretch/>
        </p:blipFill>
        <p:spPr>
          <a:xfrm>
            <a:off x="6353667" y="2176073"/>
            <a:ext cx="2677212" cy="3735729"/>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0" repeatCount="indefinite" fill="hold" display="0">
                  <p:stCondLst>
                    <p:cond delay="indefinite"/>
                  </p:stCondLst>
                </p:cTn>
                <p:tgtEl>
                  <p:spTgt spid="7"/>
                </p:tgtEl>
              </p:cMediaNode>
            </p:video>
            <p:video>
              <p:cMediaNode vol="80000">
                <p:cTn id="61"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a:t>下杵の降下速度に比例した大きさのピーク</a:t>
            </a:r>
            <a:endParaRPr lang="en-US" altLang="ja-JP" sz="2400" dirty="0"/>
          </a:p>
        </p:txBody>
      </p:sp>
      <p:cxnSp>
        <p:nvCxnSpPr>
          <p:cNvPr id="27" name="直線矢印コネクタ 26">
            <a:extLst>
              <a:ext uri="{FF2B5EF4-FFF2-40B4-BE49-F238E27FC236}">
                <a16:creationId xmlns:a16="http://schemas.microsoft.com/office/drawing/2014/main"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2593B1A0-6823-834D-BB53-4E3E518EA3D6}"/>
              </a:ext>
            </a:extLst>
          </p:cNvPr>
          <p:cNvSpPr txBox="1"/>
          <p:nvPr/>
        </p:nvSpPr>
        <p:spPr>
          <a:xfrm>
            <a:off x="5228553" y="4682968"/>
            <a:ext cx="3345706" cy="830997"/>
          </a:xfrm>
          <a:prstGeom prst="rect">
            <a:avLst/>
          </a:prstGeom>
          <a:noFill/>
        </p:spPr>
        <p:txBody>
          <a:bodyPr wrap="square" rtlCol="0">
            <a:spAutoFit/>
          </a:bodyPr>
          <a:lstStyle/>
          <a:p>
            <a:r>
              <a:rPr lang="ja-JP" altLang="en-US" sz="2400" dirty="0"/>
              <a:t>大きさがばらばらのピーク</a:t>
            </a:r>
            <a:endParaRPr lang="en-US" altLang="ja-JP" sz="2400" dirty="0"/>
          </a:p>
        </p:txBody>
      </p:sp>
      <p:cxnSp>
        <p:nvCxnSpPr>
          <p:cNvPr id="32" name="直線矢印コネクタ 31">
            <a:extLst>
              <a:ext uri="{FF2B5EF4-FFF2-40B4-BE49-F238E27FC236}">
                <a16:creationId xmlns:a16="http://schemas.microsoft.com/office/drawing/2014/main" id="{E1985C01-FDED-5247-BE0E-63F8FECF6E98}"/>
              </a:ext>
            </a:extLst>
          </p:cNvPr>
          <p:cNvCxnSpPr>
            <a:cxnSpLocks/>
            <a:stCxn id="28" idx="1"/>
          </p:cNvCxnSpPr>
          <p:nvPr/>
        </p:nvCxnSpPr>
        <p:spPr>
          <a:xfrm flipH="1" flipV="1">
            <a:off x="3625061" y="3283369"/>
            <a:ext cx="1603492" cy="1815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吸引効果によりフラックスに</a:t>
            </a:r>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つのピークがでる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a16="http://schemas.microsoft.com/office/drawing/2014/main" id="{646341F0-915A-0B49-A1AB-9E168C0FE229}"/>
              </a:ext>
            </a:extLst>
          </p:cNvPr>
          <p:cNvSpPr txBox="1"/>
          <p:nvPr/>
        </p:nvSpPr>
        <p:spPr>
          <a:xfrm>
            <a:off x="5353892" y="4188052"/>
            <a:ext cx="2904486" cy="276999"/>
          </a:xfrm>
          <a:prstGeom prst="rect">
            <a:avLst/>
          </a:prstGeom>
          <a:noFill/>
        </p:spPr>
        <p:txBody>
          <a:bodyPr wrap="square" rtlCol="0">
            <a:spAutoFit/>
          </a:bodyPr>
          <a:lstStyle/>
          <a:p>
            <a:pPr algn="ct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フラックスを観測している面</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速度に比例して流体抗力と圧力勾配による力が大きい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834" y="104048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9494" y="104048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2154" y="104048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814" y="1040481"/>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6834" y="243786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9494" y="243786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2154" y="243786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4814" y="2437866"/>
            <a:ext cx="1080000" cy="1080000"/>
          </a:xfrm>
          <a:prstGeom prst="rect">
            <a:avLst/>
          </a:prstGeom>
        </p:spPr>
      </p:pic>
      <p:pic>
        <p:nvPicPr>
          <p:cNvPr id="13" name="図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16834" y="3846514"/>
            <a:ext cx="1080000" cy="1080000"/>
          </a:xfrm>
          <a:prstGeom prst="rect">
            <a:avLst/>
          </a:prstGeom>
        </p:spPr>
      </p:pic>
      <p:pic>
        <p:nvPicPr>
          <p:cNvPr id="14" name="図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814" y="3846514"/>
            <a:ext cx="1080000" cy="1080000"/>
          </a:xfrm>
          <a:prstGeom prst="rect">
            <a:avLst/>
          </a:prstGeom>
        </p:spPr>
      </p:pic>
      <p:pic>
        <p:nvPicPr>
          <p:cNvPr id="15" name="図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02154" y="3846514"/>
            <a:ext cx="1080000" cy="1080000"/>
          </a:xfrm>
          <a:prstGeom prst="rect">
            <a:avLst/>
          </a:prstGeom>
        </p:spPr>
      </p:pic>
      <p:pic>
        <p:nvPicPr>
          <p:cNvPr id="17" name="図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09494" y="3846514"/>
            <a:ext cx="1080000" cy="1080000"/>
          </a:xfrm>
          <a:prstGeom prst="rect">
            <a:avLst/>
          </a:prstGeom>
        </p:spPr>
      </p:pic>
      <p:pic>
        <p:nvPicPr>
          <p:cNvPr id="19" name="図 18"/>
          <p:cNvPicPr>
            <a:picLocks noChangeAspect="1"/>
          </p:cNvPicPr>
          <p:nvPr/>
        </p:nvPicPr>
        <p:blipFill rotWithShape="1">
          <a:blip r:embed="rId15">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20" name="テキスト ボックス 19"/>
          <p:cNvSpPr txBox="1"/>
          <p:nvPr/>
        </p:nvSpPr>
        <p:spPr>
          <a:xfrm>
            <a:off x="794814" y="5243145"/>
            <a:ext cx="1080000"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00215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320949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6" name="テキスト ボックス 25"/>
          <p:cNvSpPr txBox="1"/>
          <p:nvPr/>
        </p:nvSpPr>
        <p:spPr>
          <a:xfrm>
            <a:off x="4412518" y="524314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794814" y="2055587"/>
            <a:ext cx="4697704" cy="369332"/>
          </a:xfrm>
          <a:prstGeom prst="rect">
            <a:avLst/>
          </a:prstGeom>
          <a:noFill/>
        </p:spPr>
        <p:txBody>
          <a:bodyPr wrap="square" rtlCol="0">
            <a:spAutoFit/>
          </a:bodyPr>
          <a:lstStyle/>
          <a:p>
            <a:pPr algn="ctr"/>
            <a:r>
              <a:rPr kumimoji="1" lang="ja-JP" altLang="en-US">
                <a:latin typeface="Times New Roman" panose="02020603050405020304" pitchFamily="18" charset="0"/>
                <a:cs typeface="Times New Roman" panose="02020603050405020304" pitchFamily="18" charset="0"/>
              </a:rPr>
              <a:t>流体抗力</a:t>
            </a:r>
            <a:endParaRPr kumimoji="1" lang="ja-JP" altLang="en-US" dirty="0">
              <a:latin typeface="Times New Roman" panose="02020603050405020304" pitchFamily="18" charset="0"/>
              <a:cs typeface="Times New Roman" panose="02020603050405020304" pitchFamily="18" charset="0"/>
            </a:endParaRPr>
          </a:p>
        </p:txBody>
      </p:sp>
      <p:sp>
        <p:nvSpPr>
          <p:cNvPr id="28" name="テキスト ボックス 27"/>
          <p:cNvSpPr txBox="1"/>
          <p:nvPr/>
        </p:nvSpPr>
        <p:spPr>
          <a:xfrm>
            <a:off x="794814" y="3451288"/>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a:t>
            </a:r>
          </a:p>
        </p:txBody>
      </p:sp>
      <p:sp>
        <p:nvSpPr>
          <p:cNvPr id="32" name="テキスト ボックス 31"/>
          <p:cNvSpPr txBox="1"/>
          <p:nvPr/>
        </p:nvSpPr>
        <p:spPr>
          <a:xfrm>
            <a:off x="733302" y="4890886"/>
            <a:ext cx="4697704"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重力</a:t>
            </a:r>
          </a:p>
        </p:txBody>
      </p:sp>
      <p:cxnSp>
        <p:nvCxnSpPr>
          <p:cNvPr id="23" name="直線コネクタ 22"/>
          <p:cNvCxnSpPr/>
          <p:nvPr/>
        </p:nvCxnSpPr>
        <p:spPr>
          <a:xfrm>
            <a:off x="6513922"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2593B1A0-6823-834D-BB53-4E3E518EA3D6}"/>
              </a:ext>
            </a:extLst>
          </p:cNvPr>
          <p:cNvSpPr txBox="1"/>
          <p:nvPr/>
        </p:nvSpPr>
        <p:spPr>
          <a:xfrm>
            <a:off x="6069353" y="3384637"/>
            <a:ext cx="2722744" cy="830997"/>
          </a:xfrm>
          <a:prstGeom prst="rect">
            <a:avLst/>
          </a:prstGeom>
          <a:noFill/>
        </p:spPr>
        <p:txBody>
          <a:bodyPr wrap="square" rtlCol="0">
            <a:spAutoFit/>
          </a:bodyPr>
          <a:lstStyle/>
          <a:p>
            <a:pPr algn="ctr"/>
            <a:r>
              <a:rPr lang="ja-JP" altLang="en-US" sz="2400" dirty="0"/>
              <a:t>下杵の降下開始時</a:t>
            </a:r>
            <a:endParaRPr lang="en-US" altLang="ja-JP" sz="2400" dirty="0"/>
          </a:p>
          <a:p>
            <a:pPr algn="ctr"/>
            <a:r>
              <a:rPr lang="en-US" altLang="ja-JP" sz="2400" dirty="0"/>
              <a:t>(0.02s)</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CD96E598-5B2C-3F42-82EC-6223353F439B}"/>
                  </a:ext>
                </a:extLst>
              </p:cNvPr>
              <p:cNvSpPr/>
              <p:nvPr/>
            </p:nvSpPr>
            <p:spPr>
              <a:xfrm>
                <a:off x="5743520" y="4398942"/>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33" name="正方形/長方形 32">
                <a:extLst>
                  <a:ext uri="{FF2B5EF4-FFF2-40B4-BE49-F238E27FC236}">
                    <a16:creationId xmlns:a16="http://schemas.microsoft.com/office/drawing/2014/main" id="{CD96E598-5B2C-3F42-82EC-6223353F439B}"/>
                  </a:ext>
                </a:extLst>
              </p:cNvPr>
              <p:cNvSpPr>
                <a:spLocks noRot="1" noChangeAspect="1" noMove="1" noResize="1" noEditPoints="1" noAdjustHandles="1" noChangeArrowheads="1" noChangeShapeType="1" noTextEdit="1"/>
              </p:cNvSpPr>
              <p:nvPr/>
            </p:nvSpPr>
            <p:spPr>
              <a:xfrm>
                <a:off x="5743520" y="4398942"/>
                <a:ext cx="3640586" cy="688586"/>
              </a:xfrm>
              <a:prstGeom prst="rect">
                <a:avLst/>
              </a:prstGeom>
              <a:blipFill>
                <a:blip r:embed="rId16"/>
                <a:stretch>
                  <a:fillRect t="-119643" b="-1696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7" y="1090950"/>
            <a:ext cx="4433209" cy="4433209"/>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672" y="1090950"/>
            <a:ext cx="3382716" cy="2537037"/>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370272" y="4009487"/>
            <a:ext cx="3252354" cy="461665"/>
          </a:xfrm>
          <a:prstGeom prst="rect">
            <a:avLst/>
          </a:prstGeom>
          <a:noFill/>
        </p:spPr>
        <p:txBody>
          <a:bodyPr wrap="square" rtlCol="0">
            <a:spAutoFit/>
          </a:bodyPr>
          <a:lstStyle/>
          <a:p>
            <a:r>
              <a:rPr lang="ja-JP" altLang="en-US" sz="2400" dirty="0"/>
              <a:t>気泡が留まる</a:t>
            </a:r>
            <a:endParaRPr kumimoji="1" lang="ja-JP" altLang="en-US" sz="2400" dirty="0"/>
          </a:p>
        </p:txBody>
      </p:sp>
      <p:sp>
        <p:nvSpPr>
          <p:cNvPr id="17" name="右矢印 16"/>
          <p:cNvSpPr/>
          <p:nvPr/>
        </p:nvSpPr>
        <p:spPr>
          <a:xfrm rot="9196365">
            <a:off x="5350699" y="2668187"/>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488034" y="4717419"/>
            <a:ext cx="3252354" cy="461665"/>
          </a:xfrm>
          <a:prstGeom prst="rect">
            <a:avLst/>
          </a:prstGeom>
          <a:noFill/>
        </p:spPr>
        <p:txBody>
          <a:bodyPr wrap="square" rtlCol="0">
            <a:spAutoFit/>
          </a:bodyPr>
          <a:lstStyle/>
          <a:p>
            <a:r>
              <a:rPr kumimoji="1" lang="ja-JP" altLang="en-US" sz="2400" dirty="0"/>
              <a:t>気泡</a:t>
            </a:r>
            <a:r>
              <a:rPr lang="ja-JP" altLang="en-US" sz="2400" dirty="0"/>
              <a:t>の抜けが早い</a:t>
            </a:r>
            <a:endParaRPr kumimoji="1" lang="ja-JP" altLang="en-US" sz="2400" dirty="0"/>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188100" y="5614428"/>
            <a:ext cx="5860930"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Meiryo" panose="020B0604030504040204" pitchFamily="34" charset="-128"/>
                <a:ea typeface="Meiryo" panose="020B0604030504040204" pitchFamily="34" charset="-128"/>
              </a:rPr>
              <a:t>速度に比例して粒子の流入路が細くなる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id="{6671A14C-2EB4-ED4F-B073-02F55E9E104C}"/>
              </a:ext>
            </a:extLst>
          </p:cNvPr>
          <p:cNvSpPr/>
          <p:nvPr/>
        </p:nvSpPr>
        <p:spPr>
          <a:xfrm>
            <a:off x="6346295" y="5321233"/>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 y="1080365"/>
            <a:ext cx="588013" cy="2940067"/>
          </a:xfrm>
          <a:prstGeom prst="rect">
            <a:avLst/>
          </a:prstGeom>
        </p:spPr>
      </p:pic>
      <p:sp>
        <p:nvSpPr>
          <p:cNvPr id="5" name="右矢印 4"/>
          <p:cNvSpPr/>
          <p:nvPr/>
        </p:nvSpPr>
        <p:spPr>
          <a:xfrm>
            <a:off x="4159283" y="1376312"/>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rot="10800000">
            <a:off x="4565904" y="1376312"/>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a:extLst>
              <a:ext uri="{FF2B5EF4-FFF2-40B4-BE49-F238E27FC236}">
                <a16:creationId xmlns:a16="http://schemas.microsoft.com/office/drawing/2014/main" id="{742C5BCF-05A1-C24B-B18C-A93ADD86BD19}"/>
              </a:ext>
            </a:extLst>
          </p:cNvPr>
          <p:cNvSpPr/>
          <p:nvPr/>
        </p:nvSpPr>
        <p:spPr>
          <a:xfrm>
            <a:off x="3159481" y="1376312"/>
            <a:ext cx="329938" cy="113121"/>
          </a:xfrm>
          <a:prstGeom prst="rightArrow">
            <a:avLst/>
          </a:prstGeom>
          <a:solidFill>
            <a:srgbClr val="6DBD6D"/>
          </a:solidFill>
          <a:ln>
            <a:solidFill>
              <a:srgbClr val="6DB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a:extLst>
              <a:ext uri="{FF2B5EF4-FFF2-40B4-BE49-F238E27FC236}">
                <a16:creationId xmlns:a16="http://schemas.microsoft.com/office/drawing/2014/main" id="{A5368F7A-CE47-AE48-824D-1721F22D7515}"/>
              </a:ext>
            </a:extLst>
          </p:cNvPr>
          <p:cNvSpPr/>
          <p:nvPr/>
        </p:nvSpPr>
        <p:spPr>
          <a:xfrm rot="10800000">
            <a:off x="3626035" y="1381217"/>
            <a:ext cx="329938" cy="113121"/>
          </a:xfrm>
          <a:prstGeom prst="rightArrow">
            <a:avLst/>
          </a:prstGeom>
          <a:solidFill>
            <a:srgbClr val="6DBD6D"/>
          </a:solidFill>
          <a:ln>
            <a:solidFill>
              <a:srgbClr val="6DB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a:extLst>
              <a:ext uri="{FF2B5EF4-FFF2-40B4-BE49-F238E27FC236}">
                <a16:creationId xmlns:a16="http://schemas.microsoft.com/office/drawing/2014/main" id="{87B40E51-0602-D044-95DC-60EFDF63AB0A}"/>
              </a:ext>
            </a:extLst>
          </p:cNvPr>
          <p:cNvSpPr/>
          <p:nvPr/>
        </p:nvSpPr>
        <p:spPr>
          <a:xfrm>
            <a:off x="2151634" y="1376312"/>
            <a:ext cx="329938" cy="113121"/>
          </a:xfrm>
          <a:prstGeom prst="rightArrow">
            <a:avLst/>
          </a:prstGeom>
          <a:solidFill>
            <a:srgbClr val="FF9C44"/>
          </a:solidFill>
          <a:ln>
            <a:solidFill>
              <a:srgbClr val="FF9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a:extLst>
              <a:ext uri="{FF2B5EF4-FFF2-40B4-BE49-F238E27FC236}">
                <a16:creationId xmlns:a16="http://schemas.microsoft.com/office/drawing/2014/main" id="{0838E8DC-EBA5-EC4C-B98A-D633CAEBF0CE}"/>
              </a:ext>
            </a:extLst>
          </p:cNvPr>
          <p:cNvSpPr/>
          <p:nvPr/>
        </p:nvSpPr>
        <p:spPr>
          <a:xfrm rot="10800000">
            <a:off x="2680022" y="1376312"/>
            <a:ext cx="329938" cy="113121"/>
          </a:xfrm>
          <a:prstGeom prst="rightArrow">
            <a:avLst/>
          </a:prstGeom>
          <a:solidFill>
            <a:srgbClr val="FF9C44"/>
          </a:solidFill>
          <a:ln>
            <a:solidFill>
              <a:srgbClr val="FF9C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688643" y="2033125"/>
            <a:ext cx="7463412" cy="523220"/>
          </a:xfrm>
          <a:prstGeom prst="rect">
            <a:avLst/>
          </a:prstGeom>
          <a:noFill/>
        </p:spPr>
        <p:txBody>
          <a:bodyPr wrap="square" rtlCol="0">
            <a:spAutoFit/>
          </a:bodyPr>
          <a:lstStyle/>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下杵降下開始の瞬間に流体抗力および圧力勾配による力で粒子が金型内に引き込まれる。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の降下速度が</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大きいほど粒子に強い力がかかる。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382953" y="1578445"/>
            <a:ext cx="768499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下杵降下開始の瞬間に大きな力が粒子に加わる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647673" y="206985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688643" y="3149567"/>
            <a:ext cx="7379301" cy="523220"/>
          </a:xfrm>
          <a:prstGeom prst="rect">
            <a:avLst/>
          </a:prstGeom>
          <a:noFill/>
        </p:spPr>
        <p:txBody>
          <a:bodyPr wrap="square" rtlCol="0">
            <a:spAutoFit/>
          </a:bodyPr>
          <a:lstStyle/>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粒子の流入路は金型内に溜まった空気により狭められ流入量が落ちる原因となる。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下杵の降下速度が大きいほど狭められる。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2043" y="3769303"/>
            <a:ext cx="3172719" cy="2379539"/>
          </a:xfrm>
          <a:prstGeom prst="rect">
            <a:avLst/>
          </a:prstGeom>
        </p:spPr>
      </p:pic>
      <p:sp>
        <p:nvSpPr>
          <p:cNvPr id="26" name="テキスト ボックス 25">
            <a:extLst>
              <a:ext uri="{FF2B5EF4-FFF2-40B4-BE49-F238E27FC236}">
                <a16:creationId xmlns:a16="http://schemas.microsoft.com/office/drawing/2014/main" id="{D8C0B001-A0D6-A14F-A918-6EE4BF3F64D0}"/>
              </a:ext>
            </a:extLst>
          </p:cNvPr>
          <p:cNvSpPr txBox="1"/>
          <p:nvPr/>
        </p:nvSpPr>
        <p:spPr>
          <a:xfrm>
            <a:off x="382953" y="2694887"/>
            <a:ext cx="7769102"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粒子の流入路が空気により狭められる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647673" y="318629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74E2D41-A451-BA4E-8A1D-950FABE40F5D}"/>
              </a:ext>
            </a:extLst>
          </p:cNvPr>
          <p:cNvSpPr txBox="1"/>
          <p:nvPr/>
        </p:nvSpPr>
        <p:spPr>
          <a:xfrm>
            <a:off x="201709" y="1020264"/>
            <a:ext cx="7684991"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a:extLst>
              <a:ext uri="{FF2B5EF4-FFF2-40B4-BE49-F238E27FC236}">
                <a16:creationId xmlns:a16="http://schemas.microsoft.com/office/drawing/2014/main" id="{ECFF82F5-1587-8441-B3F8-0169699D3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176" y="3769303"/>
            <a:ext cx="3109514" cy="2332135"/>
          </a:xfrm>
          <a:prstGeom prst="rect">
            <a:avLst/>
          </a:prstGeom>
        </p:spPr>
      </p:pic>
    </p:spTree>
    <p:extLst>
      <p:ext uri="{BB962C8B-B14F-4D97-AF65-F5344CB8AC3E}">
        <p14:creationId xmlns:p14="http://schemas.microsoft.com/office/powerpoint/2010/main" val="4266067841"/>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30858</TotalTime>
  <Words>1727</Words>
  <Application>Microsoft Macintosh PowerPoint</Application>
  <PresentationFormat>画面に合わせる (4:3)</PresentationFormat>
  <Paragraphs>201</Paragraphs>
  <Slides>14</Slides>
  <Notes>9</Notes>
  <HiddenSlides>5</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Segoe UI</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 研究背景</vt:lpstr>
      <vt:lpstr> 先行研究・本研究の目的</vt:lpstr>
      <vt:lpstr> 解析条件</vt:lpstr>
      <vt:lpstr> 結果・考察</vt:lpstr>
      <vt:lpstr> 結果・考察</vt:lpstr>
      <vt:lpstr> 結果・考察</vt:lpstr>
      <vt:lpstr> 結果・考察</vt:lpstr>
      <vt:lpstr> 結論</vt:lpstr>
      <vt:lpstr> 解析手法</vt:lpstr>
      <vt:lpstr> Numerical Method</vt:lpstr>
      <vt:lpstr> Numerical Method</vt:lpstr>
      <vt:lpstr> 解析手法</vt:lpstr>
      <vt:lpstr> 結果・考察</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3529</cp:revision>
  <dcterms:created xsi:type="dcterms:W3CDTF">2018-11-05T05:45:49Z</dcterms:created>
  <dcterms:modified xsi:type="dcterms:W3CDTF">2019-07-21T10:42:28Z</dcterms:modified>
</cp:coreProperties>
</file>